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Adigiana Toybox" panose="020B0604020202020204" charset="0"/>
      <p:regular r:id="rId26"/>
    </p:embeddedFont>
    <p:embeddedFont>
      <p:font typeface="Adigiana Toybox Bold" panose="020B0604020202020204" charset="0"/>
      <p:regular r:id="rId27"/>
    </p:embeddedFont>
    <p:embeddedFont>
      <p:font typeface="Poppins" panose="00000500000000000000" pitchFamily="2" charset="-18"/>
      <p:regular r:id="rId28"/>
    </p:embeddedFont>
    <p:embeddedFont>
      <p:font typeface="Poppins Bold" panose="020B0604020202020204" charset="-1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zytno.pl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hyperlink" Target="mailto:ewa.huc@wp.pl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5" Type="http://schemas.openxmlformats.org/officeDocument/2006/relationships/hyperlink" Target="mailto:abi_daz@outlook.co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Relationship Id="rId14" Type="http://schemas.openxmlformats.org/officeDocument/2006/relationships/hyperlink" Target="http://www.fundacja-interakcja.p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hyperlink" Target="mailto:ewa.huc@wp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68475" y="-1166365"/>
            <a:ext cx="19509131" cy="5706421"/>
          </a:xfrm>
          <a:custGeom>
            <a:avLst/>
            <a:gdLst/>
            <a:ahLst/>
            <a:cxnLst/>
            <a:rect l="l" t="t" r="r" b="b"/>
            <a:pathLst>
              <a:path w="19509131" h="5706421">
                <a:moveTo>
                  <a:pt x="19509131" y="5706420"/>
                </a:moveTo>
                <a:lnTo>
                  <a:pt x="0" y="5706420"/>
                </a:lnTo>
                <a:lnTo>
                  <a:pt x="0" y="0"/>
                </a:lnTo>
                <a:lnTo>
                  <a:pt x="19509131" y="0"/>
                </a:lnTo>
                <a:lnTo>
                  <a:pt x="19509131" y="57064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98532" y="241689"/>
            <a:ext cx="2812362" cy="28123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4218510" y="1028700"/>
            <a:ext cx="2823194" cy="2793817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766147">
            <a:off x="-1642956" y="6376756"/>
            <a:ext cx="7646438" cy="5065026"/>
          </a:xfrm>
          <a:custGeom>
            <a:avLst/>
            <a:gdLst/>
            <a:ahLst/>
            <a:cxnLst/>
            <a:rect l="l" t="t" r="r" b="b"/>
            <a:pathLst>
              <a:path w="7646438" h="5065026">
                <a:moveTo>
                  <a:pt x="0" y="0"/>
                </a:moveTo>
                <a:lnTo>
                  <a:pt x="7646438" y="0"/>
                </a:lnTo>
                <a:lnTo>
                  <a:pt x="7646438" y="5065026"/>
                </a:lnTo>
                <a:lnTo>
                  <a:pt x="0" y="5065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26913" y="7645060"/>
            <a:ext cx="8783192" cy="3114175"/>
          </a:xfrm>
          <a:custGeom>
            <a:avLst/>
            <a:gdLst/>
            <a:ahLst/>
            <a:cxnLst/>
            <a:rect l="l" t="t" r="r" b="b"/>
            <a:pathLst>
              <a:path w="8783192" h="3114175">
                <a:moveTo>
                  <a:pt x="0" y="0"/>
                </a:moveTo>
                <a:lnTo>
                  <a:pt x="8783193" y="0"/>
                </a:lnTo>
                <a:lnTo>
                  <a:pt x="8783193" y="3114176"/>
                </a:lnTo>
                <a:lnTo>
                  <a:pt x="0" y="3114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159" b="-235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53766" y="3281875"/>
            <a:ext cx="15569803" cy="403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24"/>
              </a:lnSpc>
            </a:pPr>
            <a:r>
              <a:rPr lang="en-US" sz="7946">
                <a:solidFill>
                  <a:srgbClr val="FB486B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#</a:t>
            </a:r>
            <a:r>
              <a:rPr lang="en-US" sz="7946">
                <a:solidFill>
                  <a:srgbClr val="00A89F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Ja</a:t>
            </a:r>
            <a:r>
              <a:rPr lang="en-US" sz="7946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LIDER!</a:t>
            </a:r>
          </a:p>
          <a:p>
            <a:pPr algn="ctr">
              <a:lnSpc>
                <a:spcPts val="10564"/>
              </a:lnSpc>
            </a:pPr>
            <a:r>
              <a:rPr lang="en-US" sz="7546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 </a:t>
            </a:r>
            <a:r>
              <a:rPr lang="en-US" sz="7546">
                <a:solidFill>
                  <a:srgbClr val="00609E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Projekt: “TUTAJ MIESZKAM, </a:t>
            </a:r>
          </a:p>
          <a:p>
            <a:pPr algn="ctr">
              <a:lnSpc>
                <a:spcPts val="10564"/>
              </a:lnSpc>
            </a:pPr>
            <a:r>
              <a:rPr lang="en-US" sz="7546">
                <a:solidFill>
                  <a:srgbClr val="00609E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DZIAŁAM, TWORZĘ, ZMIENIAM”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59662" y="1028700"/>
            <a:ext cx="4018759" cy="2734413"/>
          </a:xfrm>
          <a:custGeom>
            <a:avLst/>
            <a:gdLst/>
            <a:ahLst/>
            <a:cxnLst/>
            <a:rect l="l" t="t" r="r" b="b"/>
            <a:pathLst>
              <a:path w="4018759" h="2734413">
                <a:moveTo>
                  <a:pt x="0" y="0"/>
                </a:moveTo>
                <a:lnTo>
                  <a:pt x="4018758" y="0"/>
                </a:lnTo>
                <a:lnTo>
                  <a:pt x="4018758" y="2734413"/>
                </a:lnTo>
                <a:lnTo>
                  <a:pt x="0" y="273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4515586" y="1747780"/>
            <a:ext cx="2229041" cy="1355658"/>
            <a:chOff x="0" y="0"/>
            <a:chExt cx="2972055" cy="1807543"/>
          </a:xfrm>
        </p:grpSpPr>
        <p:sp>
          <p:nvSpPr>
            <p:cNvPr id="13" name="Freeform 13"/>
            <p:cNvSpPr/>
            <p:nvPr/>
          </p:nvSpPr>
          <p:spPr>
            <a:xfrm>
              <a:off x="551691" y="0"/>
              <a:ext cx="1868672" cy="1128211"/>
            </a:xfrm>
            <a:custGeom>
              <a:avLst/>
              <a:gdLst/>
              <a:ahLst/>
              <a:cxnLst/>
              <a:rect l="l" t="t" r="r" b="b"/>
              <a:pathLst>
                <a:path w="1868672" h="1128211">
                  <a:moveTo>
                    <a:pt x="0" y="0"/>
                  </a:moveTo>
                  <a:lnTo>
                    <a:pt x="1868672" y="0"/>
                  </a:lnTo>
                  <a:lnTo>
                    <a:pt x="1868672" y="1128211"/>
                  </a:lnTo>
                  <a:lnTo>
                    <a:pt x="0" y="1128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1147205"/>
              <a:ext cx="2972055" cy="445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2"/>
                </a:lnSpc>
              </a:pPr>
              <a:r>
                <a:rPr lang="en-US" sz="1944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4487" y="1563771"/>
              <a:ext cx="2865831" cy="24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8"/>
                </a:lnSpc>
              </a:pPr>
              <a:r>
                <a:rPr lang="en-US" sz="1063" spc="116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49646" y="1655545"/>
              <a:ext cx="84454" cy="88800"/>
              <a:chOff x="0" y="0"/>
              <a:chExt cx="682541" cy="71766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839336" y="1655545"/>
              <a:ext cx="84454" cy="88800"/>
              <a:chOff x="0" y="0"/>
              <a:chExt cx="682541" cy="71766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1334997" y="894524"/>
              <a:ext cx="302060" cy="317603"/>
              <a:chOff x="0" y="0"/>
              <a:chExt cx="682541" cy="71766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5" name="Freeform 25"/>
          <p:cNvSpPr/>
          <p:nvPr/>
        </p:nvSpPr>
        <p:spPr>
          <a:xfrm rot="-1349178">
            <a:off x="16900891" y="3363906"/>
            <a:ext cx="1019886" cy="1019886"/>
          </a:xfrm>
          <a:custGeom>
            <a:avLst/>
            <a:gdLst/>
            <a:ahLst/>
            <a:cxnLst/>
            <a:rect l="l" t="t" r="r" b="b"/>
            <a:pathLst>
              <a:path w="1019886" h="1019886">
                <a:moveTo>
                  <a:pt x="0" y="0"/>
                </a:moveTo>
                <a:lnTo>
                  <a:pt x="1019886" y="0"/>
                </a:lnTo>
                <a:lnTo>
                  <a:pt x="1019886" y="1019886"/>
                </a:lnTo>
                <a:lnTo>
                  <a:pt x="0" y="1019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533632">
            <a:off x="10143038" y="946165"/>
            <a:ext cx="1481359" cy="1481359"/>
          </a:xfrm>
          <a:custGeom>
            <a:avLst/>
            <a:gdLst/>
            <a:ahLst/>
            <a:cxnLst/>
            <a:rect l="l" t="t" r="r" b="b"/>
            <a:pathLst>
              <a:path w="1481359" h="1481359">
                <a:moveTo>
                  <a:pt x="0" y="0"/>
                </a:moveTo>
                <a:lnTo>
                  <a:pt x="1481359" y="0"/>
                </a:lnTo>
                <a:lnTo>
                  <a:pt x="1481359" y="1481360"/>
                </a:lnTo>
                <a:lnTo>
                  <a:pt x="0" y="14813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3708389" flipH="1">
            <a:off x="4413286" y="9334611"/>
            <a:ext cx="812484" cy="807136"/>
          </a:xfrm>
          <a:custGeom>
            <a:avLst/>
            <a:gdLst/>
            <a:ahLst/>
            <a:cxnLst/>
            <a:rect l="l" t="t" r="r" b="b"/>
            <a:pathLst>
              <a:path w="812484" h="807136">
                <a:moveTo>
                  <a:pt x="812485" y="0"/>
                </a:moveTo>
                <a:lnTo>
                  <a:pt x="0" y="0"/>
                </a:lnTo>
                <a:lnTo>
                  <a:pt x="0" y="807135"/>
                </a:lnTo>
                <a:lnTo>
                  <a:pt x="812485" y="807135"/>
                </a:lnTo>
                <a:lnTo>
                  <a:pt x="81248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76612" t="-52448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169041" y="9165749"/>
            <a:ext cx="650488" cy="641373"/>
          </a:xfrm>
          <a:custGeom>
            <a:avLst/>
            <a:gdLst/>
            <a:ahLst/>
            <a:cxnLst/>
            <a:rect l="l" t="t" r="r" b="b"/>
            <a:pathLst>
              <a:path w="650488" h="641373">
                <a:moveTo>
                  <a:pt x="0" y="0"/>
                </a:moveTo>
                <a:lnTo>
                  <a:pt x="650488" y="0"/>
                </a:lnTo>
                <a:lnTo>
                  <a:pt x="650488" y="641372"/>
                </a:lnTo>
                <a:lnTo>
                  <a:pt x="0" y="6413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469593" b="-40114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199445" y="1905033"/>
            <a:ext cx="6144933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4 cd.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2913" y="3143871"/>
            <a:ext cx="16241275" cy="546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Tematyka zajęć podczas obozu: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ABC liderstwa - 4h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 media w działaniu lidera- 4h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Warsztat umiejętności komunikacyjnych - 4h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Przywództwo na nasze czasy - 4h 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Strategia rozwoju organizacji, samorządu, państwa – strategia budowy ich wartości        i fundamenty finansowe-4h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 zorganizować lokalne wydarzenie?- 4h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 szlifować warsztat dziennikarski? - 4h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Asertywna komunikacja - 4h </a:t>
            </a:r>
          </a:p>
          <a:p>
            <a:pPr marL="604521" lvl="1" indent="-302261" algn="l">
              <a:lnSpc>
                <a:spcPts val="3920"/>
              </a:lnSpc>
              <a:buAutoNum type="arabicPeriod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Sztuka publicznego przemawiania- 4h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256571"/>
            <a:ext cx="472181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3836639"/>
            <a:ext cx="16176387" cy="48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Młodzieżowi liderzy w działaniu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2025–09–01 do 2025–10–31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Zostaną sfinansowane koszty organizacji wydarzeń zrealizowanych przez każdą z 3 grup Młodzieżowych Liderów w formie akcji społecznej/spotkania/pikniku/mini festynu/happeningu. Każda grupa zrealizuje po 2 wydarzenia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 zdecyduje o terminie, charakterze wydarzenia, opracuje kosztorys, zapewni promocję i poprowadzi każde z wydarzeń w swojej społeczności lokalnej.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Sfinansowanie każdego wydarzenia w kwocie 2000 zł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553495"/>
            <a:ext cx="472181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2795666"/>
            <a:ext cx="16230600" cy="694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WARSZTATY z "energią" dla młodzieży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2025–11–01 do 2025–12–31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Aktywne warsztaty dla młodzieży zrekrutowanej do działania w MCLD, pozwalające dokonać diagnozy środowiska lokalnego "oczami młodych"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Zagadnienia: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– angażować rówieśników i społeczności lokalne,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– działać bardziej profesjonalne,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– rozwijać swoje kompetencje liderskie i dzielić się doświadczeniem,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– wykorzystywać dostępne w swojej miejscowości narzędzia i mechanizmy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partycypacji młodzieży,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– współpracować z decydentami- osobami kluczowymi swoich społeczności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– zrealizować projekt społeczny.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256571"/>
            <a:ext cx="472181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7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3660870"/>
            <a:ext cx="16241275" cy="48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DOBRY LIDER - rekrutacja dorosłych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2025–11–01 do 2025–12–31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Rekrutacja tożsama z rekrutacją dla Młodzieżowych liderów.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Otwarta rekrutacja dorosłych liderów lokalnego środowiska do udziału w projekcie i społecznego zaangażowania.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wyłonienia 20 dobrych liderów zostanie powołana przez Fundację INTERAKCJA Komisja ekspertów, która na podstawie opracowanych kryteriów podejmie decyzję o zakwalifikowaniu się poszczególnych uczestników.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82913" y="2256571"/>
            <a:ext cx="4884458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2913" y="3741913"/>
            <a:ext cx="16241275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WYJAZDOWY TEAM BUILDING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2026–01–01 do 2026–02–28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Wyjazd szkoleniowy zrekrutowanej grupy 20 dorosłych liderów dotyczący metod aktywizacji młodzieży i angażowania ich w sprawy lokalne.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Celem warsztatów będzie nauka współpracy w zespole, motywacji i budowanie zaangażowania, kreatywne rozwiązywanie problemów.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trakcie wyjazdu zaplanowana będzie również wizyta studyjna "dobre praktyki" do przykładowych aktywnych organizacji młodzieżowych - omówiona będzie rola dorosłych i jej znaczenie w aktywizacji młodzieżowych liderów.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256571"/>
            <a:ext cx="506543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3475213"/>
            <a:ext cx="16241275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MŁODZIEŻOWE CENTRA LOKALNEGO DZIAŁANIA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2026–01–01 do 2026–09–30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 terenie Gminy Żytno powstaną 3 Młodzieżowe Centra Lokalnego Działania. Będą to miejsca stworzone wspólnie z młodzieżą, gdzie młodzi ludzie będą mieć moc decyzyjności. Młodzież tworząca Młodzieżowe Centra Lokalnego Działania będzie tworzyć, współdecydować, kreować, organizować i uczestniczyć                   w realizacji wszelkich wydarzeń.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Zostaną wstępnie wybrane i wskazane przez młodzież osoby decyzyjne w danej miejscowości, a świetlice doposażone tak, by zapewnić komfort działań młodzieży.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905033"/>
            <a:ext cx="5187418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10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3291621"/>
            <a:ext cx="16241275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UczyMY się od INNYCH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2026–03–01 do 2026–04–30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Wyjazd dla młodzieży MCLD na zasadzie "dobrych praktyk" i wymiany doświadczeń z młodzieżą uczestniczącą w projektach dedykowanych młodym ludziom, np. z programu Równać Szanse Wyjazd do Warszawy: spotkania np. z Polską Radą Organizacji Młodzieżowych / wizyta w Sejmie/wizyta w organizacjach pozarządowych działających na rzecz dzieci i młodzieży,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Wyjazd i zaprezentowane "dobre praktyki młodzieży" będą inspiracją do podjęcia kreatywnych działań w lokalnej społeczności. Wyjazd zostanie zorganizowany z wykorzystaniem dwóch autokarów (100 osób)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416509"/>
            <a:ext cx="506543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11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4023505"/>
            <a:ext cx="15981249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 DEBATUJĄ warsztaty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2026–04–01 do 2026–05–31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Profesjonalne warsztaty przeprowadzenia debaty oxfordzkiej, dzięki którym młodzież nabędzie umiejętności dobrego dyskutowania,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Uczestnicy warsztatów poznają warunki i zasady rzetelnej i sensownej dyskusji.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672448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256571"/>
            <a:ext cx="5390720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12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3786921"/>
            <a:ext cx="15981249" cy="48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DEBATA OXFORDZKA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2026–06–01 do 2026–06–30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Zorganizowana zostanie debata, której tezy będą oparte na kwestiach dotyczących młodych ludzi, ale niejednoznacznych w ocenie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 podzieli również między sobą zadania do realizacji- kto będzie kim w debacie (np. marszałek; sekretarz; debatanci: propozycjoniści, opozycjoniści; sędziowie; obsługa medialna; obsługa techniczna; publiczność),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Nad prawidłowym przebiegiem debat będzie czuwał moderator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672448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565084"/>
            <a:ext cx="510609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13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1922" y="2795666"/>
            <a:ext cx="16237378" cy="694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 w AKCJI Młodzieżowe Inicjatywy Lokalne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2026–06–01 do 2026–09–15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Młodzieżowe Centra Lokalnego Działania ogłoszą konkurs na realizację wydarzeń Młodych na zasadach akcji społecznej/happeningu/festynu/pikniku. Konkurs kierowany będzie do : formalnych i nieformalnych grup młodzieżowych: Samorządów Uczniowskich, Drużyn Harcerskich, Młodzieżowych Klubów Wolontariatu, klubu sportowego.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Młodzieżowi liderzy opracują regulamin konkursu, ogłoszą i wypromują konkurs wśród rówieśników i w/w organizacji młodzieżowych, wybiorą pomysły na realizację wydarzeń, które zostaną sfinansowane i zrealizowane. Koszt organizacji jednego wydarzenia Młodych to 2000. zł- zorganizowanych będzie po 3 wydarzenia z ramienia każdego Młodzieżowego Centrum Lokalnego Działania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258300"/>
            <a:ext cx="5911403" cy="1028700"/>
          </a:xfrm>
          <a:custGeom>
            <a:avLst/>
            <a:gdLst/>
            <a:ahLst/>
            <a:cxnLst/>
            <a:rect l="l" t="t" r="r" b="b"/>
            <a:pathLst>
              <a:path w="5911403" h="1028700">
                <a:moveTo>
                  <a:pt x="0" y="0"/>
                </a:moveTo>
                <a:lnTo>
                  <a:pt x="5911403" y="0"/>
                </a:lnTo>
                <a:lnTo>
                  <a:pt x="591140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1475" b="-12017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4057302"/>
            <a:ext cx="16010864" cy="434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Realizatorem projektu jest Fundacja INTERAKCJA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Ewa Huć, tel. 502269503, e-mail: </a:t>
            </a:r>
            <a:r>
              <a:rPr lang="en-US" sz="35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12" tooltip="mailto:ewa.huc@wp.pl"/>
              </a:rPr>
              <a:t>ewa.huc@wp.pl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Strona www: </a:t>
            </a:r>
            <a:r>
              <a:rPr lang="en-US" sz="35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13" tooltip="http://www.zytno.pl"/>
              </a:rPr>
              <a:t>www.zytno.pl</a:t>
            </a: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; </a:t>
            </a:r>
            <a:r>
              <a:rPr lang="en-US" sz="35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14" tooltip="http://www.fundacja-interakcja.pl"/>
              </a:rPr>
              <a:t>www.fundacja-interakcja.pl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Biuro projektu: Silniczka ul. Parkowa 1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Inspektor Ochrony Danych Osobowych: Arkadiusz Zarębski,                  e-mail: </a:t>
            </a:r>
            <a:r>
              <a:rPr lang="en-US" sz="35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15" tooltip="mailto:abi_daz@outlook.com"/>
              </a:rPr>
              <a:t>abi_daz@outlook.com</a:t>
            </a: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2426034"/>
            <a:ext cx="5981700" cy="1111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</a:pPr>
            <a:r>
              <a:rPr lang="en-US" sz="6495" dirty="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KONTAKT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420695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672448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469298"/>
            <a:ext cx="5309399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14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2913" y="2684638"/>
            <a:ext cx="16176387" cy="720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Powołanie Młodzieżowej Rady Gminy Żytno 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2026–09–01 do 2026–11–11 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Realizacja zadań w celu powołania Młodzieżowej Rady Gminy Żytno- spotkanie liderów MCLD, ustalenie sposobu przebiegu wyborów do młodzieżowej rady gminy, opracowanie regulaminu, promocja wydarzenia- informowanie o wyborach (plakaty, ulotki, informacje na stronach internetowych szkół i Gminy Żytno, regulamin wyborów)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Kampania Wyborcza. Wybory członków Młodzieżowej Rady Gminy będą powszechne, tajne, bezpośrednie i równe. 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Wspólna sesja Radnych Gminy z władzami lokalnymi, oświatowymi celem zaprezentowania nowo powstałej Rady Młodzieżowej,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Ukonstytuowanie się Młodzieżowej Rady Gminy Żytno,</a:t>
            </a: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Zorganizowanie przez MRD uroczystej sesji z okazji 11 Listopada</a:t>
            </a:r>
          </a:p>
          <a:p>
            <a:pPr algn="l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340469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7"/>
                </a:lnTo>
                <a:lnTo>
                  <a:pt x="0" y="10952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672448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905033"/>
            <a:ext cx="5228079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15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6467" y="3127470"/>
            <a:ext cx="16095066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Podsumowanie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Ewaluacja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termin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realizacji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od 2026–</a:t>
            </a:r>
            <a:r>
              <a:rPr lang="pl-PL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–16 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2026–12–15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Ewaluacja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odbędzie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dwutorowo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uczestnikami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w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każdym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Młodzieżowym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Centrum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Lokalnego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Działania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odbędą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spotkania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grupach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ocena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Podczas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uroczystej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konferencji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lokalną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społecznością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odbiorcami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działań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dokona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prezentacji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swoich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działań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projektowych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uczestnicy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przekażą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czego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nauczyli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poprzez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działania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projektowe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wpływ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miał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bezpośrednio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ale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również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lokalne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środowiska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Przez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cały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okres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bieżąco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będzie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prowadzony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fanpage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mediach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społecznościowych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672448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256571"/>
            <a:ext cx="5431381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REZULTATY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3836639"/>
            <a:ext cx="16241275" cy="48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Opis zakładanych rezultatów realizacji zadania publicznego: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Podniesienie wiedzy i umiejętności uczestników warsztatów/szkoleń. 20 osób dorosłych, 100 osób młodych (13-19 lat).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Powstanie 3 Młodzieżowych Centrów Lokalnego Działania- miejsc aktywnego działania młodzieży.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Utworzenie Młodzieżowej Rady Gminy Żytno.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Zorganizowanie konkursów na realizację działań zainicjowanych i zrealizowanych przez młodzież w swoim środowisku lokalnym i na jego rzecz.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9660" y="-1634423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5" y="5714469"/>
                </a:moveTo>
                <a:lnTo>
                  <a:pt x="0" y="5714469"/>
                </a:lnTo>
                <a:lnTo>
                  <a:pt x="0" y="0"/>
                </a:lnTo>
                <a:lnTo>
                  <a:pt x="19536645" y="0"/>
                </a:lnTo>
                <a:lnTo>
                  <a:pt x="19536645" y="571446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925984" y="2750284"/>
            <a:ext cx="6691856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REZULTATY cd.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4222995"/>
            <a:ext cx="16241275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Wzrost kreatywności, odpowiedzialności, "mocy sprawczej", decyzyjności wśród młodych uczestników projektu.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Zorganizowane zostaną 3 konferencje.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 7-dniowy obóz szkoleniowy Aktywnych Młodych Liderów.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8. Aktywne warsztaty 10 spotkań w każdym MCDL.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9. Warsztatu szkoleniowe dla zrekrutowanej 20 osobowej grupy dorosłych.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68475" y="-1166365"/>
            <a:ext cx="19509131" cy="5706421"/>
          </a:xfrm>
          <a:custGeom>
            <a:avLst/>
            <a:gdLst/>
            <a:ahLst/>
            <a:cxnLst/>
            <a:rect l="l" t="t" r="r" b="b"/>
            <a:pathLst>
              <a:path w="19509131" h="5706421">
                <a:moveTo>
                  <a:pt x="19509131" y="5706420"/>
                </a:moveTo>
                <a:lnTo>
                  <a:pt x="0" y="5706420"/>
                </a:lnTo>
                <a:lnTo>
                  <a:pt x="0" y="0"/>
                </a:lnTo>
                <a:lnTo>
                  <a:pt x="19509131" y="0"/>
                </a:lnTo>
                <a:lnTo>
                  <a:pt x="19509131" y="57064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98532" y="241689"/>
            <a:ext cx="2812362" cy="28123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4218510" y="1028700"/>
            <a:ext cx="2823194" cy="2793817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766147">
            <a:off x="-1642956" y="6376756"/>
            <a:ext cx="7646438" cy="5065026"/>
          </a:xfrm>
          <a:custGeom>
            <a:avLst/>
            <a:gdLst/>
            <a:ahLst/>
            <a:cxnLst/>
            <a:rect l="l" t="t" r="r" b="b"/>
            <a:pathLst>
              <a:path w="7646438" h="5065026">
                <a:moveTo>
                  <a:pt x="0" y="0"/>
                </a:moveTo>
                <a:lnTo>
                  <a:pt x="7646438" y="0"/>
                </a:lnTo>
                <a:lnTo>
                  <a:pt x="7646438" y="5065026"/>
                </a:lnTo>
                <a:lnTo>
                  <a:pt x="0" y="5065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26913" y="7645060"/>
            <a:ext cx="8783192" cy="3114175"/>
          </a:xfrm>
          <a:custGeom>
            <a:avLst/>
            <a:gdLst/>
            <a:ahLst/>
            <a:cxnLst/>
            <a:rect l="l" t="t" r="r" b="b"/>
            <a:pathLst>
              <a:path w="8783192" h="3114175">
                <a:moveTo>
                  <a:pt x="0" y="0"/>
                </a:moveTo>
                <a:lnTo>
                  <a:pt x="8783193" y="0"/>
                </a:lnTo>
                <a:lnTo>
                  <a:pt x="8783193" y="3114176"/>
                </a:lnTo>
                <a:lnTo>
                  <a:pt x="0" y="3114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159" b="-235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19142" y="4743418"/>
            <a:ext cx="14849716" cy="1780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58"/>
              </a:lnSpc>
            </a:pPr>
            <a:r>
              <a:rPr lang="en-US" sz="10398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DZIĘKUJĘ ZA UWAGĘ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59662" y="1352934"/>
            <a:ext cx="4018759" cy="2734413"/>
          </a:xfrm>
          <a:custGeom>
            <a:avLst/>
            <a:gdLst/>
            <a:ahLst/>
            <a:cxnLst/>
            <a:rect l="l" t="t" r="r" b="b"/>
            <a:pathLst>
              <a:path w="4018759" h="2734413">
                <a:moveTo>
                  <a:pt x="0" y="0"/>
                </a:moveTo>
                <a:lnTo>
                  <a:pt x="4018758" y="0"/>
                </a:lnTo>
                <a:lnTo>
                  <a:pt x="4018758" y="2734413"/>
                </a:lnTo>
                <a:lnTo>
                  <a:pt x="0" y="273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4515586" y="1747780"/>
            <a:ext cx="2229041" cy="1355658"/>
            <a:chOff x="0" y="0"/>
            <a:chExt cx="2972055" cy="1807543"/>
          </a:xfrm>
        </p:grpSpPr>
        <p:sp>
          <p:nvSpPr>
            <p:cNvPr id="13" name="Freeform 13"/>
            <p:cNvSpPr/>
            <p:nvPr/>
          </p:nvSpPr>
          <p:spPr>
            <a:xfrm>
              <a:off x="551691" y="0"/>
              <a:ext cx="1868672" cy="1128211"/>
            </a:xfrm>
            <a:custGeom>
              <a:avLst/>
              <a:gdLst/>
              <a:ahLst/>
              <a:cxnLst/>
              <a:rect l="l" t="t" r="r" b="b"/>
              <a:pathLst>
                <a:path w="1868672" h="1128211">
                  <a:moveTo>
                    <a:pt x="0" y="0"/>
                  </a:moveTo>
                  <a:lnTo>
                    <a:pt x="1868672" y="0"/>
                  </a:lnTo>
                  <a:lnTo>
                    <a:pt x="1868672" y="1128211"/>
                  </a:lnTo>
                  <a:lnTo>
                    <a:pt x="0" y="1128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1147205"/>
              <a:ext cx="2972055" cy="445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2"/>
                </a:lnSpc>
              </a:pPr>
              <a:r>
                <a:rPr lang="en-US" sz="1944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4487" y="1563771"/>
              <a:ext cx="2865831" cy="24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8"/>
                </a:lnSpc>
              </a:pPr>
              <a:r>
                <a:rPr lang="en-US" sz="1063" spc="116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49646" y="1655545"/>
              <a:ext cx="84454" cy="88800"/>
              <a:chOff x="0" y="0"/>
              <a:chExt cx="682541" cy="71766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839336" y="1655545"/>
              <a:ext cx="84454" cy="88800"/>
              <a:chOff x="0" y="0"/>
              <a:chExt cx="682541" cy="71766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1334997" y="894524"/>
              <a:ext cx="302060" cy="317603"/>
              <a:chOff x="0" y="0"/>
              <a:chExt cx="682541" cy="71766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5" name="Freeform 25"/>
          <p:cNvSpPr/>
          <p:nvPr/>
        </p:nvSpPr>
        <p:spPr>
          <a:xfrm rot="-1349178">
            <a:off x="16900891" y="3363906"/>
            <a:ext cx="1019886" cy="1019886"/>
          </a:xfrm>
          <a:custGeom>
            <a:avLst/>
            <a:gdLst/>
            <a:ahLst/>
            <a:cxnLst/>
            <a:rect l="l" t="t" r="r" b="b"/>
            <a:pathLst>
              <a:path w="1019886" h="1019886">
                <a:moveTo>
                  <a:pt x="0" y="0"/>
                </a:moveTo>
                <a:lnTo>
                  <a:pt x="1019886" y="0"/>
                </a:lnTo>
                <a:lnTo>
                  <a:pt x="1019886" y="1019886"/>
                </a:lnTo>
                <a:lnTo>
                  <a:pt x="0" y="1019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533632">
            <a:off x="10143038" y="946165"/>
            <a:ext cx="1481359" cy="1481359"/>
          </a:xfrm>
          <a:custGeom>
            <a:avLst/>
            <a:gdLst/>
            <a:ahLst/>
            <a:cxnLst/>
            <a:rect l="l" t="t" r="r" b="b"/>
            <a:pathLst>
              <a:path w="1481359" h="1481359">
                <a:moveTo>
                  <a:pt x="0" y="0"/>
                </a:moveTo>
                <a:lnTo>
                  <a:pt x="1481359" y="0"/>
                </a:lnTo>
                <a:lnTo>
                  <a:pt x="1481359" y="1481360"/>
                </a:lnTo>
                <a:lnTo>
                  <a:pt x="0" y="14813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3708389" flipH="1">
            <a:off x="4413286" y="9334611"/>
            <a:ext cx="812484" cy="807136"/>
          </a:xfrm>
          <a:custGeom>
            <a:avLst/>
            <a:gdLst/>
            <a:ahLst/>
            <a:cxnLst/>
            <a:rect l="l" t="t" r="r" b="b"/>
            <a:pathLst>
              <a:path w="812484" h="807136">
                <a:moveTo>
                  <a:pt x="812485" y="0"/>
                </a:moveTo>
                <a:lnTo>
                  <a:pt x="0" y="0"/>
                </a:lnTo>
                <a:lnTo>
                  <a:pt x="0" y="807135"/>
                </a:lnTo>
                <a:lnTo>
                  <a:pt x="812485" y="807135"/>
                </a:lnTo>
                <a:lnTo>
                  <a:pt x="81248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76612" t="-52448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169041" y="9165749"/>
            <a:ext cx="650488" cy="641373"/>
          </a:xfrm>
          <a:custGeom>
            <a:avLst/>
            <a:gdLst/>
            <a:ahLst/>
            <a:cxnLst/>
            <a:rect l="l" t="t" r="r" b="b"/>
            <a:pathLst>
              <a:path w="650488" h="641373">
                <a:moveTo>
                  <a:pt x="0" y="0"/>
                </a:moveTo>
                <a:lnTo>
                  <a:pt x="650488" y="0"/>
                </a:lnTo>
                <a:lnTo>
                  <a:pt x="650488" y="641372"/>
                </a:lnTo>
                <a:lnTo>
                  <a:pt x="0" y="6413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469593" b="-40114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905033"/>
            <a:ext cx="6093768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REKRUTACJA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3208513"/>
            <a:ext cx="16199053" cy="641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Rekrutacja ma charakter otwarty i odbywać się będzie poprzez: 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Wypełnienie formularza zgłoszeniowego z uwzględnieniem dotychczasowej działalności społecznej kandydata 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Nagranie krótkiej (maksymalnie 30-sekundowej) prezentacji promującej swoją kandydaturę "JA - LIDER" i przesłanie jej do dnia 20.05.2025r. na adres mailowy </a:t>
            </a:r>
            <a:r>
              <a:rPr lang="en-US" sz="30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12" tooltip="mailto:ewa.huc@wp.pl"/>
              </a:rPr>
              <a:t>ewa.huc@wp.pl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(zasady podane są w regulaminie rekrutacji). Film powinien odpowiadać na pytanie „Dlaczego chcesz wziąć udział w projekcie?”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wyłonienia 50 młodzieżowych liderów zostanie powołana przez Fundację INTERAKCJA Komisja ekspertów, która na podstawie opracowanych kryteriów podejmie decyzję o zakwalifikowaniu się poszczególnych uczestników.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765159"/>
            <a:ext cx="9980889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REALIZACJA ZADANIA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4583288"/>
            <a:ext cx="8197354" cy="187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MIEJSCE: GMINA ŻYTNO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TERMIN: 01.05.2025r.-15</a:t>
            </a:r>
            <a:r>
              <a:rPr lang="en-US" sz="35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12.2026r.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18025" y="2346325"/>
            <a:ext cx="2117218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CEL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3381375"/>
            <a:ext cx="16241275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Zwiększenie zaangażowania społecznego 100 osób w wieku szkolnym 13-19 lat oraz 20 osób dorosłych z terenu gminy Żytno.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projekcie zaplanowano utworzenie 3 aktywnych grup młodzieży w miejscowości Silniczka, Borzykowa, Żytno.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Zostanie utworzona Młodzieżowa Rada Gminy Żytno, wyłoniona w wyborach w szkołach i w powstałych 3 Młodzieżowych Centrach Lokalnego Działania wspieranych przez dorosłych lokalnych liderów.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Poprzez realizację projektu nastąpi podniesienie poziomu aktywności społecznej w środowiskach, przyczyni się do budowania społeczeństwa obywatelskiego.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18025" y="2256571"/>
            <a:ext cx="472181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4023505"/>
            <a:ext cx="16241275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Promocja projektu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2025–05–01 do 2025–06–30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Naszym głównym narzędziem komunikacji będzie strona gminy Żytno www.zytno.pl, pomocniczo strony szkół z terenu gminy Żytno oraz strona Fundacji www.fundacja-interakcja.pl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765159"/>
            <a:ext cx="472181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4489695"/>
            <a:ext cx="16241275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Konferencja promocyjna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2025–05–01 do 2025–05–31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Celem będzie przedstawienie ideologii projektu i realne aktywne zachęcenie młodzieży i lokalnych liderów do udziału w projekcie.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2765159"/>
            <a:ext cx="472181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4823605"/>
            <a:ext cx="15981249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Młodzieżowi liderzy rekrutacja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2025–05–01 do 2025–06–30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24323" y="-1828534"/>
            <a:ext cx="19536645" cy="5714469"/>
          </a:xfrm>
          <a:custGeom>
            <a:avLst/>
            <a:gdLst/>
            <a:ahLst/>
            <a:cxnLst/>
            <a:rect l="l" t="t" r="r" b="b"/>
            <a:pathLst>
              <a:path w="19536645" h="5714469">
                <a:moveTo>
                  <a:pt x="19536646" y="5714468"/>
                </a:moveTo>
                <a:lnTo>
                  <a:pt x="0" y="5714468"/>
                </a:lnTo>
                <a:lnTo>
                  <a:pt x="0" y="0"/>
                </a:lnTo>
                <a:lnTo>
                  <a:pt x="19536646" y="0"/>
                </a:lnTo>
                <a:lnTo>
                  <a:pt x="19536646" y="57144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32021" y="161927"/>
            <a:ext cx="1733545" cy="17335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5895962" y="847010"/>
            <a:ext cx="1720754" cy="1702849"/>
            <a:chOff x="0" y="0"/>
            <a:chExt cx="82134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347" cy="812800"/>
            </a:xfrm>
            <a:custGeom>
              <a:avLst/>
              <a:gdLst/>
              <a:ahLst/>
              <a:cxnLst/>
              <a:rect l="l" t="t" r="r" b="b"/>
              <a:pathLst>
                <a:path w="821347" h="812800">
                  <a:moveTo>
                    <a:pt x="410673" y="0"/>
                  </a:moveTo>
                  <a:cubicBezTo>
                    <a:pt x="183865" y="0"/>
                    <a:pt x="0" y="181951"/>
                    <a:pt x="0" y="406400"/>
                  </a:cubicBezTo>
                  <a:cubicBezTo>
                    <a:pt x="0" y="630849"/>
                    <a:pt x="183865" y="812800"/>
                    <a:pt x="410673" y="812800"/>
                  </a:cubicBezTo>
                  <a:cubicBezTo>
                    <a:pt x="637482" y="812800"/>
                    <a:pt x="821347" y="630849"/>
                    <a:pt x="821347" y="406400"/>
                  </a:cubicBezTo>
                  <a:cubicBezTo>
                    <a:pt x="821347" y="181951"/>
                    <a:pt x="637482" y="0"/>
                    <a:pt x="410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7001" y="47625"/>
              <a:ext cx="667344" cy="688975"/>
            </a:xfrm>
            <a:prstGeom prst="rect">
              <a:avLst/>
            </a:prstGeom>
          </p:spPr>
          <p:txBody>
            <a:bodyPr lIns="7938" tIns="7938" rIns="7938" bIns="7938" rtlCol="0" anchor="ctr"/>
            <a:lstStyle/>
            <a:p>
              <a:pPr algn="ctr">
                <a:lnSpc>
                  <a:spcPts val="176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335608">
            <a:off x="-1103455" y="7635507"/>
            <a:ext cx="4899714" cy="3245587"/>
          </a:xfrm>
          <a:custGeom>
            <a:avLst/>
            <a:gdLst/>
            <a:ahLst/>
            <a:cxnLst/>
            <a:rect l="l" t="t" r="r" b="b"/>
            <a:pathLst>
              <a:path w="4899714" h="3245587">
                <a:moveTo>
                  <a:pt x="0" y="0"/>
                </a:moveTo>
                <a:lnTo>
                  <a:pt x="4899714" y="0"/>
                </a:lnTo>
                <a:lnTo>
                  <a:pt x="4899714" y="3245586"/>
                </a:lnTo>
                <a:lnTo>
                  <a:pt x="0" y="3245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3959" t="-70478" r="-56030" b="-6649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8470" y="161927"/>
            <a:ext cx="3138274" cy="1934433"/>
          </a:xfrm>
          <a:custGeom>
            <a:avLst/>
            <a:gdLst/>
            <a:ahLst/>
            <a:cxnLst/>
            <a:rect l="l" t="t" r="r" b="b"/>
            <a:pathLst>
              <a:path w="3138274" h="1934433">
                <a:moveTo>
                  <a:pt x="0" y="0"/>
                </a:moveTo>
                <a:lnTo>
                  <a:pt x="3138273" y="0"/>
                </a:lnTo>
                <a:lnTo>
                  <a:pt x="3138273" y="1934433"/>
                </a:lnTo>
                <a:lnTo>
                  <a:pt x="0" y="19344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3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993352" y="1222812"/>
            <a:ext cx="1525974" cy="928066"/>
            <a:chOff x="0" y="0"/>
            <a:chExt cx="2034632" cy="1237422"/>
          </a:xfrm>
        </p:grpSpPr>
        <p:sp>
          <p:nvSpPr>
            <p:cNvPr id="11" name="Freeform 11"/>
            <p:cNvSpPr/>
            <p:nvPr/>
          </p:nvSpPr>
          <p:spPr>
            <a:xfrm>
              <a:off x="377681" y="0"/>
              <a:ext cx="1279270" cy="772359"/>
            </a:xfrm>
            <a:custGeom>
              <a:avLst/>
              <a:gdLst/>
              <a:ahLst/>
              <a:cxnLst/>
              <a:rect l="l" t="t" r="r" b="b"/>
              <a:pathLst>
                <a:path w="1279270" h="772359">
                  <a:moveTo>
                    <a:pt x="0" y="0"/>
                  </a:moveTo>
                  <a:lnTo>
                    <a:pt x="1279270" y="0"/>
                  </a:lnTo>
                  <a:lnTo>
                    <a:pt x="1279270" y="772359"/>
                  </a:lnTo>
                  <a:lnTo>
                    <a:pt x="0" y="772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786387"/>
              <a:ext cx="2034632" cy="30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 b="1">
                  <a:solidFill>
                    <a:srgbClr val="0060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TUTAJ MIESZKAM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01" y="1061526"/>
              <a:ext cx="1961913" cy="17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"/>
                </a:lnSpc>
              </a:pPr>
              <a:r>
                <a:rPr lang="en-US" sz="727" spc="80">
                  <a:solidFill>
                    <a:srgbClr val="00A89F"/>
                  </a:solidFill>
                  <a:latin typeface="Poppins"/>
                  <a:ea typeface="Poppins"/>
                  <a:cs typeface="Poppins"/>
                  <a:sym typeface="Poppins"/>
                </a:rPr>
                <a:t>DZIAŁAM TWORZĘ ZMIENIAM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50116" y="1133366"/>
              <a:ext cx="57817" cy="60792"/>
              <a:chOff x="0" y="0"/>
              <a:chExt cx="682541" cy="7176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59187" y="1133366"/>
              <a:ext cx="57817" cy="60792"/>
              <a:chOff x="0" y="0"/>
              <a:chExt cx="682541" cy="71766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913923" y="612380"/>
              <a:ext cx="206787" cy="217427"/>
              <a:chOff x="0" y="0"/>
              <a:chExt cx="682541" cy="7176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82541" cy="717663"/>
              </a:xfrm>
              <a:custGeom>
                <a:avLst/>
                <a:gdLst/>
                <a:ahLst/>
                <a:cxnLst/>
                <a:rect l="l" t="t" r="r" b="b"/>
                <a:pathLst>
                  <a:path w="682541" h="717663">
                    <a:moveTo>
                      <a:pt x="682541" y="358831"/>
                    </a:moveTo>
                    <a:lnTo>
                      <a:pt x="276141" y="0"/>
                    </a:lnTo>
                    <a:lnTo>
                      <a:pt x="276141" y="203200"/>
                    </a:lnTo>
                    <a:lnTo>
                      <a:pt x="0" y="203200"/>
                    </a:lnTo>
                    <a:lnTo>
                      <a:pt x="0" y="514463"/>
                    </a:lnTo>
                    <a:lnTo>
                      <a:pt x="276141" y="514463"/>
                    </a:lnTo>
                    <a:lnTo>
                      <a:pt x="276141" y="717663"/>
                    </a:lnTo>
                    <a:lnTo>
                      <a:pt x="682541" y="358831"/>
                    </a:lnTo>
                    <a:close/>
                  </a:path>
                </a:pathLst>
              </a:custGeom>
              <a:solidFill>
                <a:srgbClr val="F5CD1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03200"/>
                <a:ext cx="580941" cy="311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 rot="-1349178">
            <a:off x="17437222" y="113035"/>
            <a:ext cx="737743" cy="737743"/>
          </a:xfrm>
          <a:custGeom>
            <a:avLst/>
            <a:gdLst/>
            <a:ahLst/>
            <a:cxnLst/>
            <a:rect l="l" t="t" r="r" b="b"/>
            <a:pathLst>
              <a:path w="737743" h="737743">
                <a:moveTo>
                  <a:pt x="0" y="0"/>
                </a:moveTo>
                <a:lnTo>
                  <a:pt x="737743" y="0"/>
                </a:lnTo>
                <a:lnTo>
                  <a:pt x="737743" y="737743"/>
                </a:lnTo>
                <a:lnTo>
                  <a:pt x="0" y="73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100000">
            <a:off x="13779061" y="1934413"/>
            <a:ext cx="1195365" cy="1195365"/>
          </a:xfrm>
          <a:custGeom>
            <a:avLst/>
            <a:gdLst/>
            <a:ahLst/>
            <a:cxnLst/>
            <a:rect l="l" t="t" r="r" b="b"/>
            <a:pathLst>
              <a:path w="1195365" h="1195365">
                <a:moveTo>
                  <a:pt x="0" y="0"/>
                </a:moveTo>
                <a:lnTo>
                  <a:pt x="1195365" y="0"/>
                </a:lnTo>
                <a:lnTo>
                  <a:pt x="1195365" y="1195365"/>
                </a:lnTo>
                <a:lnTo>
                  <a:pt x="0" y="11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523816"/>
            <a:ext cx="472181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609E"/>
                </a:solidFill>
                <a:latin typeface="Adigiana Toybox Bold"/>
                <a:ea typeface="Adigiana Toybox Bold"/>
                <a:cs typeface="Adigiana Toybox Bold"/>
                <a:sym typeface="Adigiana Toybox Bold"/>
              </a:rPr>
              <a:t>ZADANIE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025" y="2848855"/>
            <a:ext cx="16241275" cy="595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Obóz szkoleniowy Aktywnych Młodych Liderów 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Planowany termin realizacji od 2025–08-14 do 2025–08–21.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Dla zakwalifikowanych do udziału w projekcie 50 Młodzieżowych Liderów zostanie zorganizowany 7-dniowy obóz Aktywnych Młodych Liderów wraz z dojazdem.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Podczas obozu młodzież nabędzie szereg kompetencji społecznych: m.in. praca w grupie, wystąpienia publiczne, autoprezentacja, planowanie. 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Zostaną również poruszone tematy polityki społecznej m.in. budowa świadomości obywatelskiej, włączanie się do debaty publicznej, akcje społeczne, zdobywanie środków/sponsorów – 32 godziny zajęć. 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Pokazane zostaną „dobre praktyki” podczas wyjazdów studyjnych – 2 x po 4 godziny.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Zwieńczeniem obozu Aktywnych Młodych Liderów będzie debata pt. "Młodzi w swojej przestrzeni - co mogę/jak mogę?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376597" y="9191782"/>
            <a:ext cx="5911403" cy="1095218"/>
          </a:xfrm>
          <a:custGeom>
            <a:avLst/>
            <a:gdLst/>
            <a:ahLst/>
            <a:cxnLst/>
            <a:rect l="l" t="t" r="r" b="b"/>
            <a:pathLst>
              <a:path w="5911403" h="1095218">
                <a:moveTo>
                  <a:pt x="0" y="0"/>
                </a:moveTo>
                <a:lnTo>
                  <a:pt x="5911403" y="0"/>
                </a:lnTo>
                <a:lnTo>
                  <a:pt x="5911403" y="1095218"/>
                </a:lnTo>
                <a:lnTo>
                  <a:pt x="0" y="1095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490" b="-11287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1697</Words>
  <Application>Microsoft Office PowerPoint</Application>
  <PresentationFormat>Niestandardowy</PresentationFormat>
  <Paragraphs>186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Poppins</vt:lpstr>
      <vt:lpstr>Adigiana Toybox Bold</vt:lpstr>
      <vt:lpstr>Arial</vt:lpstr>
      <vt:lpstr>Adigiana Toybox</vt:lpstr>
      <vt:lpstr>Calibri</vt:lpstr>
      <vt:lpstr>Poppins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#Ja LIDER</dc:title>
  <dc:creator>Asus</dc:creator>
  <cp:lastModifiedBy>laptop</cp:lastModifiedBy>
  <cp:revision>4</cp:revision>
  <dcterms:created xsi:type="dcterms:W3CDTF">2006-08-16T00:00:00Z</dcterms:created>
  <dcterms:modified xsi:type="dcterms:W3CDTF">2025-05-09T12:37:35Z</dcterms:modified>
  <dc:identifier>DAGmwsoh9cE</dc:identifier>
</cp:coreProperties>
</file>